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00"/>
    <p:restoredTop sz="95878"/>
  </p:normalViewPr>
  <p:slideViewPr>
    <p:cSldViewPr snapToGrid="0" snapToObjects="1">
      <p:cViewPr varScale="1">
        <p:scale>
          <a:sx n="115" d="100"/>
          <a:sy n="115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DE371-0EFB-9342-9CBC-67DA2E2552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26DA3C-AA8A-2246-B72A-568226CB16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6F61C3-941E-7C49-8E06-6261CDE21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203FF2-AEA4-914E-B5A0-9061E2D51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B8692B-5469-8448-8F8E-DF9AC082F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56803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15525D-5C08-984E-82EA-8BFD84307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E25479-9D2C-EC42-942B-9E973A1C4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778FB9-43EE-9640-BB56-1BF3650CE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2E2CE1-C036-DE49-A992-7D8DF81B1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ED2B49-2193-374F-9457-58FCCA269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9481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A92EC35-230B-0C42-B927-0F618698B2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BD637CE-23C1-EF49-8CA5-4058287F7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10278E-163B-5449-9510-89B8C8FA6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7A6541-BA82-924F-BE0D-52FC6DE1F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1FB4D1-4E4A-4148-B223-25710123A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83132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B919F4-93EE-3A4C-8E88-C97B7B5F7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EE5E7E-CAF7-4E47-AE33-62B3F8779E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02F5C0-CE2B-C549-8F4A-9F33BA505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80F6FA-D4C4-A143-B634-023315E78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057063-9678-2142-9EF5-61254EB9B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66956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F48261-21E9-6E4C-B3EE-3CC0F23C7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125563-657A-1B4C-B1C4-02E0A6D9A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6665E2-273A-1A4C-88EC-842F8C5E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791A6C-40AB-F347-A7F8-BDD23CB07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63FF6E-21CA-C043-9CA1-CA10AF439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49660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7B68FA-EC24-564F-8ED9-0A97D346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73FF44-A1AF-E04F-B2A7-E14BC184AA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7A248E-B1A5-BE4E-96DF-6EDE40C02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015AB4-3A8B-FB47-B4B7-0E6E1DA76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B550C6-FF90-D44E-94BC-EC9F68B66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942EE1-8231-C346-8CD7-0E4A67708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46087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FED96E-D2CA-B441-B91F-EFC17667A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72964B-03DF-4D4C-96CD-9C53BBF15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9621D8-FDD9-D74E-9769-CD707559C4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DEB3D18-CD60-0940-B6E0-23B2CC51B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4CCBC6F-F5F2-7C49-A16D-7FF6128BC3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0E0FC2-47C5-F14F-9FB0-3E0192E51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F83CD2E-812B-5347-9B2A-8E482E528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54F949-A119-694D-A878-EF87CA56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707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C20694-C25C-C141-80AE-A22291131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57023B-FAD9-674C-817A-F80ED35B7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71D3545-50E9-254F-AAC0-F2EC31FF5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3CD3D07-1922-4C40-BDF4-D9E563E9B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67572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F367EF-25FB-F345-B7FE-9F35F0EA0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72F704-4086-9F46-9F6E-583CCAA01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7ECE1B-37C8-E94E-997E-7A0912141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3698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B6D425-C44E-244D-9314-45F1802F3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559F36-DA0B-874B-9A3F-A4A8C770B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678A0BB-4158-F14E-917B-53EDF5464B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1443D0-F453-AC49-AA7A-E664CF192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67E62C-62A4-524F-A88B-CC6044540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7CC868-AF76-134F-BCC7-B7081CA70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16893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D9FBB0-7DDE-0945-AAE1-6F5D81848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DF16479-159C-E44E-82CD-3CE439491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593063C-13B1-054B-90DC-03764D532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28E0A0-3ECC-934D-99C2-B0AD9A0C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1C3B7-9E1F-4C41-9302-C5E465CD6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F7BFC6-D41F-5645-BE66-08CD14D41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947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26A72C-2761-954F-9E9F-CCCC441C4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8D2D30-C188-A144-A514-33BB49101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465375-A27A-DC41-84F4-E3A9B4C23F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D1ECE-E6E3-0F4D-A15F-46A6A208F7F4}" type="datetimeFigureOut">
              <a:rPr kumimoji="1" lang="ko-Kore-KR" altLang="en-US" smtClean="0"/>
              <a:t>10/09/2020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5C474F-FD93-1B45-AB3C-2266CD021D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6429D0-6A89-4A45-80AD-EE5B96A0E3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1276B-F3B1-504E-A8BE-3D7B5CD6ECF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15963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85">
            <a:extLst>
              <a:ext uri="{FF2B5EF4-FFF2-40B4-BE49-F238E27FC236}">
                <a16:creationId xmlns:a16="http://schemas.microsoft.com/office/drawing/2014/main" id="{50E747FC-F90F-7246-97B1-BFC37AB28B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2168" y="2075850"/>
            <a:ext cx="6805965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911225" latinLnBrk="1">
              <a:spcBef>
                <a:spcPct val="20000"/>
              </a:spcBef>
              <a:buChar char="•"/>
              <a:defRPr kumimoji="1" sz="33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911225" latinLnBrk="1">
              <a:spcBef>
                <a:spcPct val="20000"/>
              </a:spcBef>
              <a:buChar char="–"/>
              <a:defRPr kumimoji="1" sz="2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911225" latinLnBrk="1">
              <a:spcBef>
                <a:spcPct val="20000"/>
              </a:spcBef>
              <a:buChar char="•"/>
              <a:defRPr kumimoji="1" sz="25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911225" latinLnBrk="1">
              <a:spcBef>
                <a:spcPct val="20000"/>
              </a:spcBef>
              <a:buChar char="–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911225" latinLnBrk="1">
              <a:spcBef>
                <a:spcPct val="20000"/>
              </a:spcBef>
              <a:buChar char="»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911225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911225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911225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911225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48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원격 제어가 가능한</a:t>
            </a:r>
            <a:endParaRPr lang="en-US" altLang="ko-KR" sz="4800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48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신생아 건강 스마트 모빌</a:t>
            </a:r>
          </a:p>
        </p:txBody>
      </p:sp>
      <p:sp>
        <p:nvSpPr>
          <p:cNvPr id="5" name="Rectangle 291">
            <a:extLst>
              <a:ext uri="{FF2B5EF4-FFF2-40B4-BE49-F238E27FC236}">
                <a16:creationId xmlns:a16="http://schemas.microsoft.com/office/drawing/2014/main" id="{03C247FC-3CB9-1A42-A2D7-AB282B9223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8731" y="4277841"/>
            <a:ext cx="202940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911225" latinLnBrk="1">
              <a:spcBef>
                <a:spcPct val="20000"/>
              </a:spcBef>
              <a:buChar char="•"/>
              <a:defRPr kumimoji="1" sz="33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911225" latinLnBrk="1">
              <a:spcBef>
                <a:spcPct val="20000"/>
              </a:spcBef>
              <a:buChar char="–"/>
              <a:defRPr kumimoji="1" sz="2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911225" latinLnBrk="1">
              <a:spcBef>
                <a:spcPct val="20000"/>
              </a:spcBef>
              <a:buChar char="•"/>
              <a:defRPr kumimoji="1" sz="25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911225" latinLnBrk="1">
              <a:spcBef>
                <a:spcPct val="20000"/>
              </a:spcBef>
              <a:buChar char="–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911225" latinLnBrk="1">
              <a:spcBef>
                <a:spcPct val="20000"/>
              </a:spcBef>
              <a:buChar char="»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911225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911225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911225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911225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21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ko-KR" altLang="en-US" sz="1400" b="1" dirty="0" smtClean="0">
                <a:solidFill>
                  <a:srgbClr val="C55A1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컴퓨터</a:t>
            </a:r>
            <a:r>
              <a:rPr lang="en-US" altLang="ko-KR" sz="1400" b="1" dirty="0" smtClean="0">
                <a:solidFill>
                  <a:srgbClr val="C55A1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sz="1400" b="1" dirty="0" smtClean="0">
                <a:solidFill>
                  <a:srgbClr val="C55A1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공학부 종합설계</a:t>
            </a:r>
            <a:endParaRPr lang="en-US" altLang="ko-KR" sz="1400" b="1" dirty="0" smtClean="0">
              <a:solidFill>
                <a:srgbClr val="C55A11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ko-KR" altLang="en-US" sz="1400" b="1" dirty="0" smtClean="0">
                <a:solidFill>
                  <a:srgbClr val="C55A1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지도교수 </a:t>
            </a:r>
            <a:r>
              <a:rPr lang="en-US" altLang="ko-KR" sz="1400" b="1" dirty="0" smtClean="0">
                <a:solidFill>
                  <a:srgbClr val="C55A1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: </a:t>
            </a:r>
            <a:r>
              <a:rPr lang="ko-KR" altLang="en-US" sz="1400" b="1" dirty="0" err="1" smtClean="0">
                <a:solidFill>
                  <a:srgbClr val="C55A1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공기석</a:t>
            </a:r>
            <a:r>
              <a:rPr lang="ko-KR" altLang="en-US" sz="1400" b="1" dirty="0" smtClean="0">
                <a:solidFill>
                  <a:srgbClr val="C55A1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교수님</a:t>
            </a:r>
            <a:endParaRPr lang="en-US" altLang="ko-KR" sz="1400" b="1" dirty="0">
              <a:solidFill>
                <a:srgbClr val="C55A11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4EE86-20F2-3742-8E71-3E4E0DB233D4}"/>
              </a:ext>
            </a:extLst>
          </p:cNvPr>
          <p:cNvSpPr txBox="1"/>
          <p:nvPr/>
        </p:nvSpPr>
        <p:spPr>
          <a:xfrm>
            <a:off x="2801055" y="3502080"/>
            <a:ext cx="3324225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ko-KR" sz="1400" dirty="0">
                <a:latin typeface="굴림" panose="020B0600000101010101" pitchFamily="50" charset="-127"/>
                <a:ea typeface="굴림" panose="020B0600000101010101" pitchFamily="50" charset="-127"/>
              </a:rPr>
              <a:t>Remotely Controllable Smart Mobil</a:t>
            </a:r>
          </a:p>
          <a:p>
            <a:pPr>
              <a:defRPr/>
            </a:pPr>
            <a:r>
              <a:rPr lang="en-US" altLang="ko-KR" sz="1400" dirty="0">
                <a:latin typeface="굴림" panose="020B0600000101010101" pitchFamily="50" charset="-127"/>
                <a:ea typeface="굴림" panose="020B0600000101010101" pitchFamily="50" charset="-127"/>
              </a:rPr>
              <a:t>for newborn baby</a:t>
            </a:r>
            <a:endParaRPr lang="ko-KR" altLang="en-US" sz="14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2769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9">
            <a:extLst>
              <a:ext uri="{FF2B5EF4-FFF2-40B4-BE49-F238E27FC236}">
                <a16:creationId xmlns:a16="http://schemas.microsoft.com/office/drawing/2014/main" id="{7A24E193-C1A0-9F41-A452-8D9C1C7AB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183" y="1179588"/>
            <a:ext cx="1438866" cy="19348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10">
            <a:extLst>
              <a:ext uri="{FF2B5EF4-FFF2-40B4-BE49-F238E27FC236}">
                <a16:creationId xmlns:a16="http://schemas.microsoft.com/office/drawing/2014/main" id="{54649287-075B-8C41-89E6-9314B74878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6566" y="1179588"/>
            <a:ext cx="1438866" cy="1921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그림 11">
            <a:extLst>
              <a:ext uri="{FF2B5EF4-FFF2-40B4-BE49-F238E27FC236}">
                <a16:creationId xmlns:a16="http://schemas.microsoft.com/office/drawing/2014/main" id="{275D8B9D-E596-2740-B683-6EEE2577B1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949" y="1155062"/>
            <a:ext cx="1430690" cy="1945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98A0262-685F-074C-9142-1FB5929FEC23}"/>
              </a:ext>
            </a:extLst>
          </p:cNvPr>
          <p:cNvSpPr/>
          <p:nvPr/>
        </p:nvSpPr>
        <p:spPr>
          <a:xfrm>
            <a:off x="4747664" y="3784087"/>
            <a:ext cx="2696672" cy="833121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안드로이드 애플리케이션 개발</a:t>
            </a:r>
            <a:endParaRPr lang="en-US" altLang="ko-KR" sz="1400" dirty="0">
              <a:solidFill>
                <a:schemeClr val="tx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3FA33B5-8E50-DE46-94A9-8B6543A9EA3A}"/>
              </a:ext>
            </a:extLst>
          </p:cNvPr>
          <p:cNvSpPr/>
          <p:nvPr/>
        </p:nvSpPr>
        <p:spPr>
          <a:xfrm>
            <a:off x="7816959" y="3784086"/>
            <a:ext cx="2696672" cy="833121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하드웨어 개발</a:t>
            </a:r>
            <a:endParaRPr lang="en-US" altLang="ko-KR" sz="1400" dirty="0">
              <a:solidFill>
                <a:schemeClr val="tx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15C8909-D92E-B54C-A808-05548A3BCF27}"/>
              </a:ext>
            </a:extLst>
          </p:cNvPr>
          <p:cNvSpPr/>
          <p:nvPr/>
        </p:nvSpPr>
        <p:spPr>
          <a:xfrm>
            <a:off x="1703156" y="3784088"/>
            <a:ext cx="2696672" cy="833121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Nodejs </a:t>
            </a:r>
            <a:r>
              <a:rPr lang="ko-KR" altLang="en-US" sz="14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서버 개발</a:t>
            </a:r>
            <a:endParaRPr lang="en-US" altLang="ko-KR" sz="1400" dirty="0">
              <a:solidFill>
                <a:schemeClr val="tx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695A01D-FAA0-E44C-B742-76ED48A0E1F6}"/>
              </a:ext>
            </a:extLst>
          </p:cNvPr>
          <p:cNvSpPr/>
          <p:nvPr/>
        </p:nvSpPr>
        <p:spPr>
          <a:xfrm>
            <a:off x="4747664" y="3316092"/>
            <a:ext cx="2696672" cy="35992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김진엽</a:t>
            </a:r>
            <a:endParaRPr lang="en-US" altLang="ko-KR" sz="1400" dirty="0">
              <a:solidFill>
                <a:schemeClr val="tx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6AEB407-31E7-4245-8CAF-DA55D4A31593}"/>
              </a:ext>
            </a:extLst>
          </p:cNvPr>
          <p:cNvSpPr/>
          <p:nvPr/>
        </p:nvSpPr>
        <p:spPr>
          <a:xfrm>
            <a:off x="7816959" y="3316092"/>
            <a:ext cx="2696672" cy="35992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신용원</a:t>
            </a:r>
            <a:endParaRPr lang="en-US" altLang="ko-KR" sz="1400">
              <a:solidFill>
                <a:schemeClr val="tx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929A2D-340E-BA41-94F5-DBF1D6DBAB79}"/>
              </a:ext>
            </a:extLst>
          </p:cNvPr>
          <p:cNvSpPr/>
          <p:nvPr/>
        </p:nvSpPr>
        <p:spPr>
          <a:xfrm>
            <a:off x="1703156" y="3316092"/>
            <a:ext cx="2696672" cy="359920"/>
          </a:xfrm>
          <a:prstGeom prst="rect">
            <a:avLst/>
          </a:prstGeom>
          <a:solidFill>
            <a:schemeClr val="bg1"/>
          </a:solidFill>
          <a:ln>
            <a:solidFill>
              <a:srgbClr val="F1BC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박현욱</a:t>
            </a:r>
            <a:endParaRPr lang="en-US" altLang="ko-KR" sz="1400">
              <a:solidFill>
                <a:schemeClr val="tx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3761376" y="4906534"/>
            <a:ext cx="4669246" cy="1323439"/>
            <a:chOff x="3884550" y="4906534"/>
            <a:chExt cx="4669246" cy="1323439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0CF3F401-1D84-9746-A677-055BCA83F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84550" y="5116690"/>
              <a:ext cx="913546" cy="903125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3107B8C-EE49-A54A-A3F3-B7D6485012DD}"/>
                </a:ext>
              </a:extLst>
            </p:cNvPr>
            <p:cNvSpPr txBox="1"/>
            <p:nvPr/>
          </p:nvSpPr>
          <p:spPr>
            <a:xfrm>
              <a:off x="4980250" y="4906534"/>
              <a:ext cx="357354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ko-KR" sz="12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GitHub Collaborator Project URL</a:t>
              </a:r>
            </a:p>
            <a:p>
              <a:pPr>
                <a:spcBef>
                  <a:spcPts val="600"/>
                </a:spcBef>
              </a:pPr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https://github.com/Smart-Mobil/Smart-Mobil</a:t>
              </a:r>
            </a:p>
            <a:p>
              <a:pPr>
                <a:spcBef>
                  <a:spcPts val="600"/>
                </a:spcBef>
              </a:pPr>
              <a:r>
                <a:rPr lang="ko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박현욱 </a:t>
              </a:r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: gusdnr9875</a:t>
              </a:r>
            </a:p>
            <a:p>
              <a:pPr>
                <a:spcBef>
                  <a:spcPts val="600"/>
                </a:spcBef>
              </a:pPr>
              <a:r>
                <a:rPr lang="ko-KR" altLang="en-US" sz="1200" dirty="0" err="1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신용원</a:t>
              </a:r>
              <a:r>
                <a:rPr lang="ko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</a:t>
              </a:r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: </a:t>
              </a:r>
              <a:r>
                <a:rPr lang="en-US" altLang="ko-KR" sz="1200" dirty="0" err="1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scenebyshin</a:t>
              </a:r>
              <a:endPara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>
                <a:spcBef>
                  <a:spcPts val="600"/>
                </a:spcBef>
              </a:pPr>
              <a:r>
                <a:rPr lang="ko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김진엽 </a:t>
              </a:r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: </a:t>
              </a:r>
              <a:r>
                <a:rPr lang="en-US" altLang="ko-KR" sz="1200" dirty="0" err="1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jinyeob</a:t>
              </a:r>
              <a:endPara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6E8A11D-90D6-C24D-A4D6-EC94C7BC2D24}"/>
              </a:ext>
            </a:extLst>
          </p:cNvPr>
          <p:cNvSpPr txBox="1"/>
          <p:nvPr/>
        </p:nvSpPr>
        <p:spPr>
          <a:xfrm>
            <a:off x="612633" y="352829"/>
            <a:ext cx="1159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dirty="0" smtClean="0">
                <a:solidFill>
                  <a:srgbClr val="C55A1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팀 소개</a:t>
            </a:r>
            <a:endParaRPr kumimoji="1" lang="ko-Kore-KR" altLang="en-US" sz="2400" dirty="0">
              <a:solidFill>
                <a:srgbClr val="C55A1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9270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311879" y="1447957"/>
            <a:ext cx="6754891" cy="4162621"/>
            <a:chOff x="3311879" y="1447957"/>
            <a:chExt cx="6754891" cy="416262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B73CD48-3113-2748-9488-B5CA24273593}"/>
                </a:ext>
              </a:extLst>
            </p:cNvPr>
            <p:cNvSpPr txBox="1"/>
            <p:nvPr/>
          </p:nvSpPr>
          <p:spPr>
            <a:xfrm>
              <a:off x="3721739" y="1447957"/>
              <a:ext cx="12241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rgbClr val="E58769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개발 배경</a:t>
              </a: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CCE966C2-B036-394C-B1F9-CE54273814C8}"/>
                </a:ext>
              </a:extLst>
            </p:cNvPr>
            <p:cNvSpPr/>
            <p:nvPr/>
          </p:nvSpPr>
          <p:spPr>
            <a:xfrm>
              <a:off x="3311879" y="1447957"/>
              <a:ext cx="409860" cy="369331"/>
            </a:xfrm>
            <a:prstGeom prst="ellipse">
              <a:avLst/>
            </a:prstGeom>
            <a:solidFill>
              <a:srgbClr val="E58769"/>
            </a:solidFill>
            <a:ln>
              <a:solidFill>
                <a:srgbClr val="E587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1</a:t>
              </a:r>
              <a:endParaRPr lang="ko-KR" altLang="en-US" sz="28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ED51891-250F-524B-A994-D349787F1042}"/>
                </a:ext>
              </a:extLst>
            </p:cNvPr>
            <p:cNvSpPr txBox="1"/>
            <p:nvPr/>
          </p:nvSpPr>
          <p:spPr>
            <a:xfrm>
              <a:off x="3721740" y="2901591"/>
              <a:ext cx="12241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rgbClr val="E58769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개발 목표</a:t>
              </a: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1B0FA94E-A58A-F241-BC0C-5DD72A13DF57}"/>
                </a:ext>
              </a:extLst>
            </p:cNvPr>
            <p:cNvSpPr/>
            <p:nvPr/>
          </p:nvSpPr>
          <p:spPr>
            <a:xfrm>
              <a:off x="3311879" y="2901592"/>
              <a:ext cx="409860" cy="369331"/>
            </a:xfrm>
            <a:prstGeom prst="ellipse">
              <a:avLst/>
            </a:prstGeom>
            <a:solidFill>
              <a:srgbClr val="E58769"/>
            </a:solidFill>
            <a:ln>
              <a:solidFill>
                <a:srgbClr val="E587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2</a:t>
              </a:r>
              <a:endParaRPr lang="ko-KR" altLang="en-US" sz="28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308295F-5F49-9146-ABB6-676A65442D44}"/>
                </a:ext>
              </a:extLst>
            </p:cNvPr>
            <p:cNvSpPr txBox="1"/>
            <p:nvPr/>
          </p:nvSpPr>
          <p:spPr>
            <a:xfrm>
              <a:off x="3771160" y="4422229"/>
              <a:ext cx="12241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rgbClr val="E58769"/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개발 효과</a:t>
              </a: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35F1066A-6C7C-3B4D-A15E-CC98C108E628}"/>
                </a:ext>
              </a:extLst>
            </p:cNvPr>
            <p:cNvSpPr/>
            <p:nvPr/>
          </p:nvSpPr>
          <p:spPr>
            <a:xfrm>
              <a:off x="3311879" y="4422229"/>
              <a:ext cx="409860" cy="369331"/>
            </a:xfrm>
            <a:prstGeom prst="ellipse">
              <a:avLst/>
            </a:prstGeom>
            <a:solidFill>
              <a:srgbClr val="E58769"/>
            </a:solidFill>
            <a:ln>
              <a:solidFill>
                <a:srgbClr val="E5876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3</a:t>
              </a:r>
              <a:endParaRPr lang="ko-KR" altLang="en-US" sz="280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42DB1D7-8926-7544-BD97-C75B16A6DA7A}"/>
                </a:ext>
              </a:extLst>
            </p:cNvPr>
            <p:cNvSpPr/>
            <p:nvPr/>
          </p:nvSpPr>
          <p:spPr>
            <a:xfrm>
              <a:off x="3874082" y="1786103"/>
              <a:ext cx="6192688" cy="11154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kumimoji="1" lang="en-US" altLang="ko-KR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•</a:t>
              </a:r>
              <a:r>
                <a:rPr lang="ko-KR" altLang="en-US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주변 환경에 민감한 신생아 건강</a:t>
              </a:r>
              <a:endParaRPr lang="en-US" altLang="ko-KR" sz="16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kumimoji="1" lang="en-US" altLang="ko-KR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•</a:t>
              </a:r>
              <a:r>
                <a:rPr kumimoji="1" lang="ko-KR" altLang="en-US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부모의 육아에 대한 어려움</a:t>
              </a:r>
              <a:endParaRPr lang="en-US" altLang="ko-KR" sz="16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2984747-B7E9-5D49-AE84-4A08A2EA8689}"/>
                </a:ext>
              </a:extLst>
            </p:cNvPr>
            <p:cNvSpPr/>
            <p:nvPr/>
          </p:nvSpPr>
          <p:spPr>
            <a:xfrm>
              <a:off x="3874081" y="3239737"/>
              <a:ext cx="5885573" cy="101362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kumimoji="1" lang="en-US" altLang="ko-KR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•</a:t>
              </a:r>
              <a:r>
                <a:rPr kumimoji="1" lang="ko-KR" altLang="en-US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스마트모빌에 부착된 모듈들을 통하여 환경정보 수집 및 제공</a:t>
              </a:r>
              <a:endParaRPr kumimoji="1" lang="en-US" altLang="ko-KR" sz="16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kumimoji="1" lang="en-US" altLang="ko-KR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•</a:t>
              </a:r>
              <a:r>
                <a:rPr kumimoji="1" lang="ko-KR" altLang="en-US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애플리케이션으로 </a:t>
              </a:r>
              <a:r>
                <a:rPr kumimoji="1" lang="ko-KR" altLang="en-US" sz="1600" dirty="0" err="1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스마트모빌</a:t>
              </a:r>
              <a:r>
                <a:rPr kumimoji="1" lang="ko-KR" altLang="en-US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제어 및 편의 기능 제공</a:t>
              </a:r>
              <a:endParaRPr kumimoji="1" lang="en-US" altLang="ko-KR" sz="16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5850591-1CC1-EF42-BB43-6D5AC81FC389}"/>
                </a:ext>
              </a:extLst>
            </p:cNvPr>
            <p:cNvSpPr/>
            <p:nvPr/>
          </p:nvSpPr>
          <p:spPr>
            <a:xfrm>
              <a:off x="3874082" y="4929652"/>
              <a:ext cx="5472608" cy="680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kumimoji="1" lang="en-US" altLang="ko-KR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•</a:t>
              </a:r>
              <a:r>
                <a:rPr kumimoji="1" lang="ko-KR" altLang="en-US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스마트모빌을 통한 육아 편의성 증진</a:t>
              </a:r>
              <a:endParaRPr kumimoji="1" lang="en-US" altLang="ko-KR" sz="16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kumimoji="1" lang="en-US" altLang="ko-KR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•</a:t>
              </a:r>
              <a:r>
                <a:rPr kumimoji="1" lang="ko-KR" altLang="en-US" sz="1600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애플리케이션의 모빌 조작 및 여러 육아 기능 제공</a:t>
              </a:r>
              <a:endParaRPr kumimoji="1" lang="en-US" altLang="ko-KR" sz="16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6E8A11D-90D6-C24D-A4D6-EC94C7BC2D24}"/>
              </a:ext>
            </a:extLst>
          </p:cNvPr>
          <p:cNvSpPr txBox="1"/>
          <p:nvPr/>
        </p:nvSpPr>
        <p:spPr>
          <a:xfrm>
            <a:off x="612633" y="352829"/>
            <a:ext cx="77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dirty="0" smtClean="0">
                <a:solidFill>
                  <a:srgbClr val="C55A1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개요</a:t>
            </a:r>
            <a:endParaRPr kumimoji="1" lang="ko-Kore-KR" altLang="en-US" sz="2400" dirty="0">
              <a:solidFill>
                <a:srgbClr val="C55A1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0134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0CE8079-C1FD-F240-B38F-5EDA5039A9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5708056"/>
              </p:ext>
            </p:extLst>
          </p:nvPr>
        </p:nvGraphicFramePr>
        <p:xfrm>
          <a:off x="899416" y="1854775"/>
          <a:ext cx="2279194" cy="1497865"/>
        </p:xfrm>
        <a:graphic>
          <a:graphicData uri="http://schemas.openxmlformats.org/drawingml/2006/table">
            <a:tbl>
              <a:tblPr/>
              <a:tblGrid>
                <a:gridCol w="2279194">
                  <a:extLst>
                    <a:ext uri="{9D8B030D-6E8A-4147-A177-3AD203B41FA5}">
                      <a16:colId xmlns:a16="http://schemas.microsoft.com/office/drawing/2014/main" val="3507939078"/>
                    </a:ext>
                  </a:extLst>
                </a:gridCol>
              </a:tblGrid>
              <a:tr h="374466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환경정보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610188"/>
                  </a:ext>
                </a:extLst>
              </a:tr>
              <a:tr h="1123399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체온 측정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  <a:p>
                      <a:pPr algn="ctr"/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미세먼지 측정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  <a:p>
                      <a:pPr algn="ctr"/>
                      <a:r>
                        <a:rPr lang="ko-KR" altLang="en-US" dirty="0" err="1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온습도</a:t>
                      </a:r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 측정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589582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F219F98-713F-0C44-AFC7-6BAB1DE2E5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086196"/>
              </p:ext>
            </p:extLst>
          </p:nvPr>
        </p:nvGraphicFramePr>
        <p:xfrm>
          <a:off x="3535109" y="1854775"/>
          <a:ext cx="2279194" cy="1497865"/>
        </p:xfrm>
        <a:graphic>
          <a:graphicData uri="http://schemas.openxmlformats.org/drawingml/2006/table">
            <a:tbl>
              <a:tblPr/>
              <a:tblGrid>
                <a:gridCol w="2279194">
                  <a:extLst>
                    <a:ext uri="{9D8B030D-6E8A-4147-A177-3AD203B41FA5}">
                      <a16:colId xmlns:a16="http://schemas.microsoft.com/office/drawing/2014/main" val="3507939078"/>
                    </a:ext>
                  </a:extLst>
                </a:gridCol>
              </a:tblGrid>
              <a:tr h="374466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err="1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동작제어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610188"/>
                  </a:ext>
                </a:extLst>
              </a:tr>
              <a:tr h="1123399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err="1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무드등</a:t>
                      </a:r>
                      <a:endParaRPr lang="en" altLang="ko-KR" dirty="0" smtClean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  <a:p>
                      <a:pPr algn="ctr"/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음악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  <a:p>
                      <a:pPr algn="ctr"/>
                      <a:r>
                        <a:rPr lang="ko-KR" altLang="en-US" dirty="0" err="1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모빌회전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589582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7A2BC2CC-AD8D-B64E-A2C4-D1998B83BA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7406378"/>
              </p:ext>
            </p:extLst>
          </p:nvPr>
        </p:nvGraphicFramePr>
        <p:xfrm>
          <a:off x="6170802" y="1854776"/>
          <a:ext cx="2279194" cy="1497865"/>
        </p:xfrm>
        <a:graphic>
          <a:graphicData uri="http://schemas.openxmlformats.org/drawingml/2006/table">
            <a:tbl>
              <a:tblPr/>
              <a:tblGrid>
                <a:gridCol w="2279194">
                  <a:extLst>
                    <a:ext uri="{9D8B030D-6E8A-4147-A177-3AD203B41FA5}">
                      <a16:colId xmlns:a16="http://schemas.microsoft.com/office/drawing/2014/main" val="3507939078"/>
                    </a:ext>
                  </a:extLst>
                </a:gridCol>
              </a:tblGrid>
              <a:tr h="374466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스트리밍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610188"/>
                  </a:ext>
                </a:extLst>
              </a:tr>
              <a:tr h="1123399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실시간 </a:t>
                      </a:r>
                      <a:r>
                        <a:rPr lang="ko-KR" altLang="en-US" dirty="0" err="1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아기영상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  <a:p>
                      <a:pPr algn="ctr"/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캡쳐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589582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A5BE4A06-09D8-0244-BEBD-BAB7CD4CE3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4786986"/>
              </p:ext>
            </p:extLst>
          </p:nvPr>
        </p:nvGraphicFramePr>
        <p:xfrm>
          <a:off x="8806495" y="1854775"/>
          <a:ext cx="2279194" cy="1497865"/>
        </p:xfrm>
        <a:graphic>
          <a:graphicData uri="http://schemas.openxmlformats.org/drawingml/2006/table">
            <a:tbl>
              <a:tblPr/>
              <a:tblGrid>
                <a:gridCol w="2279194">
                  <a:extLst>
                    <a:ext uri="{9D8B030D-6E8A-4147-A177-3AD203B41FA5}">
                      <a16:colId xmlns:a16="http://schemas.microsoft.com/office/drawing/2014/main" val="3507939078"/>
                    </a:ext>
                  </a:extLst>
                </a:gridCol>
              </a:tblGrid>
              <a:tr h="374466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육아정보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610188"/>
                  </a:ext>
                </a:extLst>
              </a:tr>
              <a:tr h="1123399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육아정보 </a:t>
                      </a:r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영상보육기관 </a:t>
                      </a:r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뉴스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5895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C33E346-8DFC-3B43-88CE-DC43534F0B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9094422"/>
              </p:ext>
            </p:extLst>
          </p:nvPr>
        </p:nvGraphicFramePr>
        <p:xfrm>
          <a:off x="899416" y="3766472"/>
          <a:ext cx="2279194" cy="1497865"/>
        </p:xfrm>
        <a:graphic>
          <a:graphicData uri="http://schemas.openxmlformats.org/drawingml/2006/table">
            <a:tbl>
              <a:tblPr/>
              <a:tblGrid>
                <a:gridCol w="2279194">
                  <a:extLst>
                    <a:ext uri="{9D8B030D-6E8A-4147-A177-3AD203B41FA5}">
                      <a16:colId xmlns:a16="http://schemas.microsoft.com/office/drawing/2014/main" val="3507939078"/>
                    </a:ext>
                  </a:extLst>
                </a:gridCol>
              </a:tblGrid>
              <a:tr h="374466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디데이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610188"/>
                  </a:ext>
                </a:extLst>
              </a:tr>
              <a:tr h="1123399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디데이 </a:t>
                      </a:r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캘린더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5895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9C88DD07-C996-D04E-9A23-06EE248A25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9363236"/>
              </p:ext>
            </p:extLst>
          </p:nvPr>
        </p:nvGraphicFramePr>
        <p:xfrm>
          <a:off x="3535109" y="3766472"/>
          <a:ext cx="2279194" cy="1497865"/>
        </p:xfrm>
        <a:graphic>
          <a:graphicData uri="http://schemas.openxmlformats.org/drawingml/2006/table">
            <a:tbl>
              <a:tblPr/>
              <a:tblGrid>
                <a:gridCol w="2279194">
                  <a:extLst>
                    <a:ext uri="{9D8B030D-6E8A-4147-A177-3AD203B41FA5}">
                      <a16:colId xmlns:a16="http://schemas.microsoft.com/office/drawing/2014/main" val="3507939078"/>
                    </a:ext>
                  </a:extLst>
                </a:gridCol>
              </a:tblGrid>
              <a:tr h="374466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동화책 읽어주기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610188"/>
                  </a:ext>
                </a:extLst>
              </a:tr>
              <a:tr h="1123399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목소리 </a:t>
                      </a:r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녹음</a:t>
                      </a:r>
                      <a:endParaRPr lang="en-US" altLang="ko-KR" dirty="0" smtClean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녹음 </a:t>
                      </a:r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리스트</a:t>
                      </a:r>
                      <a:endParaRPr lang="en-US" altLang="ko-KR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재생</a:t>
                      </a:r>
                      <a:r>
                        <a:rPr lang="en-US" altLang="ko-KR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/</a:t>
                      </a:r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정지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589582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1C2C5D09-7656-984B-8E30-91ED5BBF8A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5124964"/>
              </p:ext>
            </p:extLst>
          </p:nvPr>
        </p:nvGraphicFramePr>
        <p:xfrm>
          <a:off x="6170802" y="3766473"/>
          <a:ext cx="2279194" cy="1497865"/>
        </p:xfrm>
        <a:graphic>
          <a:graphicData uri="http://schemas.openxmlformats.org/drawingml/2006/table">
            <a:tbl>
              <a:tblPr/>
              <a:tblGrid>
                <a:gridCol w="2279194">
                  <a:extLst>
                    <a:ext uri="{9D8B030D-6E8A-4147-A177-3AD203B41FA5}">
                      <a16:colId xmlns:a16="http://schemas.microsoft.com/office/drawing/2014/main" val="3507939078"/>
                    </a:ext>
                  </a:extLst>
                </a:gridCol>
              </a:tblGrid>
              <a:tr h="374466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SOS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610188"/>
                  </a:ext>
                </a:extLst>
              </a:tr>
              <a:tr h="1123399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실시간 현재 </a:t>
                      </a:r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위치</a:t>
                      </a:r>
                      <a:endParaRPr lang="en-US" altLang="ko-KR" dirty="0" smtClean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위치</a:t>
                      </a:r>
                      <a:r>
                        <a:rPr lang="en-US" altLang="ko-KR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,</a:t>
                      </a:r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 문구 </a:t>
                      </a:r>
                      <a:r>
                        <a:rPr lang="en-US" altLang="ko-KR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SMS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589582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1E688DF4-8F1F-8E48-84DA-AF8795A8AC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3474670"/>
              </p:ext>
            </p:extLst>
          </p:nvPr>
        </p:nvGraphicFramePr>
        <p:xfrm>
          <a:off x="8806495" y="3766472"/>
          <a:ext cx="2279194" cy="1497865"/>
        </p:xfrm>
        <a:graphic>
          <a:graphicData uri="http://schemas.openxmlformats.org/drawingml/2006/table">
            <a:tbl>
              <a:tblPr/>
              <a:tblGrid>
                <a:gridCol w="2279194">
                  <a:extLst>
                    <a:ext uri="{9D8B030D-6E8A-4147-A177-3AD203B41FA5}">
                      <a16:colId xmlns:a16="http://schemas.microsoft.com/office/drawing/2014/main" val="3507939078"/>
                    </a:ext>
                  </a:extLst>
                </a:gridCol>
              </a:tblGrid>
              <a:tr h="374466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기타</a:t>
                      </a:r>
                      <a:endParaRPr lang="en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610188"/>
                  </a:ext>
                </a:extLst>
              </a:tr>
              <a:tr h="1123399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URL </a:t>
                      </a:r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설정</a:t>
                      </a:r>
                      <a:endParaRPr lang="en-US" altLang="ko-KR" dirty="0" smtClean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SOS</a:t>
                      </a:r>
                      <a:r>
                        <a:rPr lang="ko-KR" altLang="en-US" dirty="0" smtClean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 </a:t>
                      </a:r>
                      <a:r>
                        <a:rPr lang="ko-KR" altLang="en-US" dirty="0" err="1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번호설정</a:t>
                      </a:r>
                      <a:endParaRPr lang="en-US" altLang="ko-KR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SOS</a:t>
                      </a:r>
                      <a:r>
                        <a:rPr lang="ko-KR" altLang="en-US" dirty="0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 </a:t>
                      </a:r>
                      <a:r>
                        <a:rPr lang="ko-KR" altLang="en-US" dirty="0" err="1">
                          <a:effectLst/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문구설정</a:t>
                      </a:r>
                      <a:endParaRPr lang="en-US" altLang="ko-KR" dirty="0">
                        <a:effectLst/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589582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E8A11D-90D6-C24D-A4D6-EC94C7BC2D24}"/>
              </a:ext>
            </a:extLst>
          </p:cNvPr>
          <p:cNvSpPr txBox="1"/>
          <p:nvPr/>
        </p:nvSpPr>
        <p:spPr>
          <a:xfrm>
            <a:off x="612633" y="352829"/>
            <a:ext cx="1454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dirty="0" smtClean="0">
                <a:solidFill>
                  <a:srgbClr val="C55A1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기능 구성</a:t>
            </a:r>
            <a:endParaRPr kumimoji="1" lang="ko-Kore-KR" altLang="en-US" sz="2400" dirty="0">
              <a:solidFill>
                <a:srgbClr val="C55A1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4912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151</Words>
  <Application>Microsoft Office PowerPoint</Application>
  <PresentationFormat>와이드스크린</PresentationFormat>
  <Paragraphs>58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2" baseType="lpstr">
      <vt:lpstr>굴림</vt:lpstr>
      <vt:lpstr>맑은 고딕</vt:lpstr>
      <vt:lpstr>에스코어 드림 5 Medium</vt:lpstr>
      <vt:lpstr>에스코어 드림 7 ExtraBold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김진엽</dc:creator>
  <cp:lastModifiedBy>신용원</cp:lastModifiedBy>
  <cp:revision>15</cp:revision>
  <dcterms:created xsi:type="dcterms:W3CDTF">2020-10-09T01:21:59Z</dcterms:created>
  <dcterms:modified xsi:type="dcterms:W3CDTF">2020-10-09T14:33:25Z</dcterms:modified>
</cp:coreProperties>
</file>

<file path=docProps/thumbnail.jpeg>
</file>